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1" r:id="rId1"/>
  </p:sldMasterIdLst>
  <p:notesMasterIdLst>
    <p:notesMasterId r:id="rId18"/>
  </p:notesMasterIdLst>
  <p:sldIdLst>
    <p:sldId id="256" r:id="rId2"/>
    <p:sldId id="272" r:id="rId3"/>
    <p:sldId id="286" r:id="rId4"/>
    <p:sldId id="289" r:id="rId5"/>
    <p:sldId id="288" r:id="rId6"/>
    <p:sldId id="287" r:id="rId7"/>
    <p:sldId id="274" r:id="rId8"/>
    <p:sldId id="275" r:id="rId9"/>
    <p:sldId id="276" r:id="rId10"/>
    <p:sldId id="285" r:id="rId11"/>
    <p:sldId id="277" r:id="rId12"/>
    <p:sldId id="280" r:id="rId13"/>
    <p:sldId id="281" r:id="rId14"/>
    <p:sldId id="282" r:id="rId15"/>
    <p:sldId id="290" r:id="rId16"/>
    <p:sldId id="28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BB2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64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FC438-4CD4-5748-BE89-2BCC1170462F}" type="datetimeFigureOut">
              <a:rPr lang="en-US" smtClean="0"/>
              <a:pPr/>
              <a:t>5/26/2011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CEC72-C5A8-214F-9815-A6DC671912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CEC72-C5A8-214F-9815-A6DC671912EF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Photo credits</a:t>
            </a:r>
            <a:r>
              <a:rPr lang="en-US" baseline="0" dirty="0" smtClean="0"/>
              <a:t> L. Benckendorf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CEC72-C5A8-214F-9815-A6DC671912EF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CEC72-C5A8-214F-9815-A6DC671912EF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CEC72-C5A8-214F-9815-A6DC671912EF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CEC72-C5A8-214F-9815-A6DC671912EF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He was no dummy.  METIman actually spoke to us (thanks to the person behind the curtain) and demonstrated CPR.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CEC72-C5A8-214F-9815-A6DC671912EF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CEC72-C5A8-214F-9815-A6DC671912EF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CEC72-C5A8-214F-9815-A6DC671912EF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CEC72-C5A8-214F-9815-A6DC671912EF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CEC72-C5A8-214F-9815-A6DC671912EF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062E63-14A8-3F41-9CA7-35F998B5E5D1}" type="datetimeFigureOut">
              <a:rPr lang="en-US" smtClean="0"/>
              <a:pPr/>
              <a:t>5/26/2011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2E63-14A8-3F41-9CA7-35F998B5E5D1}" type="datetimeFigureOut">
              <a:rPr lang="en-US" smtClean="0"/>
              <a:pPr/>
              <a:t>5/26/2011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AD21-E461-6D45-8784-68AF5CACC9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2E63-14A8-3F41-9CA7-35F998B5E5D1}" type="datetimeFigureOut">
              <a:rPr lang="en-US" smtClean="0"/>
              <a:pPr/>
              <a:t>5/26/2011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AD21-E461-6D45-8784-68AF5CACC9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2E63-14A8-3F41-9CA7-35F998B5E5D1}" type="datetimeFigureOut">
              <a:rPr lang="en-US" smtClean="0"/>
              <a:pPr/>
              <a:t>5/26/2011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AD21-E461-6D45-8784-68AF5CACC9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2E63-14A8-3F41-9CA7-35F998B5E5D1}" type="datetimeFigureOut">
              <a:rPr lang="en-US" smtClean="0"/>
              <a:pPr/>
              <a:t>5/26/2011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AD21-E461-6D45-8784-68AF5CACC9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2E63-14A8-3F41-9CA7-35F998B5E5D1}" type="datetimeFigureOut">
              <a:rPr lang="en-US" smtClean="0"/>
              <a:pPr/>
              <a:t>5/26/2011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AD21-E461-6D45-8784-68AF5CACC9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2E63-14A8-3F41-9CA7-35F998B5E5D1}" type="datetimeFigureOut">
              <a:rPr lang="en-US" smtClean="0"/>
              <a:pPr/>
              <a:t>5/26/2011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AD21-E461-6D45-8784-68AF5CACC9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2E63-14A8-3F41-9CA7-35F998B5E5D1}" type="datetimeFigureOut">
              <a:rPr lang="en-US" smtClean="0"/>
              <a:pPr/>
              <a:t>5/26/2011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AD21-E461-6D45-8784-68AF5CACC9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2E63-14A8-3F41-9CA7-35F998B5E5D1}" type="datetimeFigureOut">
              <a:rPr lang="en-US" smtClean="0"/>
              <a:pPr/>
              <a:t>5/26/2011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AD21-E461-6D45-8784-68AF5CACC9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09062E63-14A8-3F41-9CA7-35F998B5E5D1}" type="datetimeFigureOut">
              <a:rPr lang="en-US" smtClean="0"/>
              <a:pPr/>
              <a:t>5/26/2011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062E63-14A8-3F41-9CA7-35F998B5E5D1}" type="datetimeFigureOut">
              <a:rPr lang="en-US" smtClean="0"/>
              <a:pPr/>
              <a:t>5/26/2011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76AAD21-E461-6D45-8784-68AF5CACC9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09062E63-14A8-3F41-9CA7-35F998B5E5D1}" type="datetimeFigureOut">
              <a:rPr lang="en-US" smtClean="0"/>
              <a:pPr/>
              <a:t>5/26/2011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76AAD21-E461-6D45-8784-68AF5CACC9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cap="all" dirty="0" smtClean="0">
                <a:ln w="9000" cmpd="sng">
                  <a:solidFill>
                    <a:srgbClr val="3366FF"/>
                  </a:solidFill>
                  <a:prstDash val="solid"/>
                </a:ln>
                <a:solidFill>
                  <a:srgbClr val="1DBB2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St Louis Public School District</a:t>
            </a:r>
            <a:br>
              <a:rPr lang="en-US" cap="all" dirty="0" smtClean="0">
                <a:ln w="9000" cmpd="sng">
                  <a:solidFill>
                    <a:srgbClr val="3366FF"/>
                  </a:solidFill>
                  <a:prstDash val="solid"/>
                </a:ln>
                <a:solidFill>
                  <a:srgbClr val="1DBB22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cap="all" dirty="0" smtClean="0">
                <a:ln w="9000" cmpd="sng">
                  <a:solidFill>
                    <a:srgbClr val="3366FF"/>
                  </a:solidFill>
                  <a:prstDash val="solid"/>
                </a:ln>
                <a:solidFill>
                  <a:srgbClr val="1DBB2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Spirit of excellence </a:t>
            </a:r>
            <a:br>
              <a:rPr lang="en-US" cap="all" dirty="0" smtClean="0">
                <a:ln w="9000" cmpd="sng">
                  <a:solidFill>
                    <a:srgbClr val="3366FF"/>
                  </a:solidFill>
                  <a:prstDash val="solid"/>
                </a:ln>
                <a:solidFill>
                  <a:srgbClr val="1DBB22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en-US" b="1" cap="all" dirty="0">
              <a:ln w="9000" cmpd="sng">
                <a:solidFill>
                  <a:srgbClr val="3366FF"/>
                </a:solidFill>
                <a:prstDash val="solid"/>
              </a:ln>
              <a:solidFill>
                <a:srgbClr val="1DBB2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Adam Benckendorf</a:t>
            </a:r>
          </a:p>
          <a:p>
            <a:r>
              <a:rPr lang="en-US" dirty="0" smtClean="0"/>
              <a:t>Class of 2012</a:t>
            </a:r>
          </a:p>
          <a:p>
            <a:r>
              <a:rPr lang="en-US" dirty="0" smtClean="0"/>
              <a:t>Metro High School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631" y="3428206"/>
            <a:ext cx="3121025" cy="2779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N0389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>
          <a:xfrm>
            <a:off x="457200" y="1180166"/>
            <a:ext cx="8345410" cy="458965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 “METIman”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39571" y="5691158"/>
            <a:ext cx="52977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He was no dummy.  METIman actually spoke to us (thanks to the person behind the curtain) and demonstrated CPR.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METIman’s Pulse Surprises!</a:t>
            </a:r>
            <a:endParaRPr lang="en-US" dirty="0"/>
          </a:p>
        </p:txBody>
      </p:sp>
      <p:pic>
        <p:nvPicPr>
          <p:cNvPr id="6" name="Content Placeholder 5" descr="DSCN039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>
          <a:xfrm>
            <a:off x="1233714" y="1481329"/>
            <a:ext cx="7453086" cy="4098910"/>
          </a:xfrm>
        </p:spPr>
      </p:pic>
      <p:sp>
        <p:nvSpPr>
          <p:cNvPr id="4" name="Rectangle 3"/>
          <p:cNvSpPr/>
          <p:nvPr/>
        </p:nvSpPr>
        <p:spPr>
          <a:xfrm>
            <a:off x="3483430" y="5580238"/>
            <a:ext cx="4463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While METIman was speaking to us … someone touched his foot.  To our surprise he had a pulse there!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N0410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0610" r="-10610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Shadowing in the MRI Dept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11778" y="5934670"/>
            <a:ext cx="6175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Shadowing Mark Burton in the Radiology Department, 	I observed the MRI of an injured athlete.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N0420.jpg"/>
          <p:cNvPicPr>
            <a:picLocks noGrp="1" noChangeAspect="1"/>
          </p:cNvPicPr>
          <p:nvPr>
            <p:ph idx="1"/>
          </p:nvPr>
        </p:nvPicPr>
        <p:blipFill>
          <a:blip r:embed="rId3"/>
          <a:srcRect l="-86398" r="-86398"/>
          <a:stretch>
            <a:fillRect/>
          </a:stretch>
        </p:blipFill>
        <p:spPr>
          <a:xfrm>
            <a:off x="2240844" y="889000"/>
            <a:ext cx="8229600" cy="45259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MRI Demo – Don’t Try This At Home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38714" y="5414963"/>
            <a:ext cx="52614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Never, ever, enter an MRI zone without first emptying your pockets.  We found out how fast metal can fly in a magnetic field.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52" y="2004320"/>
            <a:ext cx="4459111" cy="2508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N0423.JPG"/>
          <p:cNvPicPr>
            <a:picLocks noGrp="1" noChangeAspect="1"/>
          </p:cNvPicPr>
          <p:nvPr>
            <p:ph idx="1"/>
          </p:nvPr>
        </p:nvPicPr>
        <p:blipFill>
          <a:blip r:embed="rId3"/>
          <a:srcRect t="-553" b="-553"/>
          <a:stretch>
            <a:fillRect/>
          </a:stretch>
        </p:blipFill>
        <p:spPr>
          <a:xfrm>
            <a:off x="457200" y="1134608"/>
            <a:ext cx="8229600" cy="45259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Mizzou Recognition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29430" y="5660571"/>
            <a:ext cx="59145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An amazing day at Mizzou’s Med School campus with many thanks to the wonderful staff, especially Dr. Ingram and Ms. Brown.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field trip included a suturing lab, gross anatomy lab, microscopes and x-rays observation, as well as patient simulation.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HPREP Field Trip at the Washington University School of Medicine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 l="51335" t="9719" b="43796"/>
          <a:stretch>
            <a:fillRect/>
          </a:stretch>
        </p:blipFill>
        <p:spPr bwMode="auto">
          <a:xfrm>
            <a:off x="4967111" y="2959291"/>
            <a:ext cx="333869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 l="50771" t="10126" b="41319"/>
          <a:stretch>
            <a:fillRect/>
          </a:stretch>
        </p:blipFill>
        <p:spPr bwMode="auto">
          <a:xfrm>
            <a:off x="804334" y="2959291"/>
            <a:ext cx="349955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I am honored to be recognized by The St  Louis</a:t>
            </a:r>
          </a:p>
          <a:p>
            <a:pPr>
              <a:buNone/>
            </a:pPr>
            <a:r>
              <a:rPr lang="en-US" sz="2800" dirty="0" smtClean="0"/>
              <a:t>Public School District as a Spirit of Excellence</a:t>
            </a:r>
          </a:p>
          <a:p>
            <a:pPr>
              <a:buNone/>
            </a:pPr>
            <a:r>
              <a:rPr lang="en-US" sz="2800" dirty="0" smtClean="0"/>
              <a:t>Honoree.</a:t>
            </a: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	Thank you to everyone who made 			opportunities like these possible for 			SLPS students like me … 				especially to Dr. Ellis Ingram, 			Dr. Will Ross, Ms. Shirley Brown 			and Ms. Kerry Zimmerman.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Sincere Thanks 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16195" r="28278" b="13985"/>
          <a:stretch>
            <a:fillRect/>
          </a:stretch>
        </p:blipFill>
        <p:spPr>
          <a:xfrm rot="16200000">
            <a:off x="261139" y="3440125"/>
            <a:ext cx="3048000" cy="2655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191_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0625" r="-10625"/>
          <a:stretch>
            <a:fillRect/>
          </a:stretch>
        </p:blipFill>
        <p:spPr>
          <a:xfrm>
            <a:off x="1324429" y="1675752"/>
            <a:ext cx="6387910" cy="351310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3275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Washington University School of Medicine Saturday Scholars Program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749778" y="5188858"/>
            <a:ext cx="71628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Saturday Scholars, under the direction of Dr. Will Ross,met</a:t>
            </a:r>
          </a:p>
          <a:p>
            <a:r>
              <a:rPr lang="en-US" dirty="0" smtClean="0"/>
              <a:t>at Washington University School of Medicine this past spring. Metro students were selected byIB Biology instructor,</a:t>
            </a:r>
          </a:p>
          <a:p>
            <a:r>
              <a:rPr lang="en-US" dirty="0" smtClean="0"/>
              <a:t>Ms. Kerry Zimmerman. Our group’s research presentation 				focused on atrial fibrillation.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Lecture and lab highlights at Washington University School of Medicine were …</a:t>
            </a:r>
          </a:p>
          <a:p>
            <a:endParaRPr lang="en-US" sz="2800" dirty="0" smtClean="0"/>
          </a:p>
          <a:p>
            <a:r>
              <a:rPr lang="en-US" sz="2800" dirty="0" smtClean="0"/>
              <a:t>- cardiovascular system</a:t>
            </a:r>
          </a:p>
          <a:p>
            <a:r>
              <a:rPr lang="en-US" sz="2800" dirty="0" smtClean="0"/>
              <a:t>- respiratory system</a:t>
            </a:r>
          </a:p>
          <a:p>
            <a:r>
              <a:rPr lang="en-US" sz="2800" dirty="0" smtClean="0"/>
              <a:t>- gastrointestinal system</a:t>
            </a:r>
          </a:p>
          <a:p>
            <a:r>
              <a:rPr lang="en-US" sz="2800" dirty="0" smtClean="0"/>
              <a:t>- reproductive system</a:t>
            </a:r>
          </a:p>
          <a:p>
            <a:r>
              <a:rPr lang="en-US" sz="2800" dirty="0" smtClean="0"/>
              <a:t>- introduction to radiology</a:t>
            </a:r>
          </a:p>
          <a:p>
            <a:r>
              <a:rPr lang="en-US" sz="2800" dirty="0" smtClean="0"/>
              <a:t>- anatomy lab, museum, medical library</a:t>
            </a:r>
          </a:p>
          <a:p>
            <a:endParaRPr lang="en-US" sz="2800" dirty="0" smtClean="0"/>
          </a:p>
          <a:p>
            <a:r>
              <a:rPr lang="en-US" sz="2800" dirty="0" smtClean="0"/>
              <a:t>Because of this challenging program, I am very interested in pursuing a career in medicine.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</a:t>
            </a:r>
            <a:endParaRPr lang="en-US" dirty="0"/>
          </a:p>
        </p:txBody>
      </p:sp>
      <p:pic>
        <p:nvPicPr>
          <p:cNvPr id="5" name="Picture 4" descr="C:\Documents and Settings\jlinder0375\Desktop\Wash U Anatomy Field Trip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7621" y="2286000"/>
            <a:ext cx="3193401" cy="21276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Will Ross with Metro Students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220" y="1440567"/>
            <a:ext cx="6720779" cy="5030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Saturday Scholars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25456" t="6569" r="3765"/>
          <a:stretch>
            <a:fillRect/>
          </a:stretch>
        </p:blipFill>
        <p:spPr>
          <a:xfrm>
            <a:off x="2060222" y="1417638"/>
            <a:ext cx="5305778" cy="5252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5159022" cy="4911005"/>
          </a:xfrm>
        </p:spPr>
        <p:txBody>
          <a:bodyPr>
            <a:normAutofit/>
          </a:bodyPr>
          <a:lstStyle/>
          <a:p>
            <a:r>
              <a:rPr lang="en-US" dirty="0" smtClean="0"/>
              <a:t>Over a weekend we went to MIZZOU for the Excellence in Learning Program under Dr. Ellis A. Ingram.</a:t>
            </a:r>
          </a:p>
          <a:p>
            <a:r>
              <a:rPr lang="en-US" dirty="0" smtClean="0"/>
              <a:t>There, we participated in a Problem Based Learning Workshop with medical students.</a:t>
            </a:r>
          </a:p>
          <a:p>
            <a:r>
              <a:rPr lang="en-US" dirty="0" smtClean="0"/>
              <a:t>We also attended a surgery workshop, and shadowed a medical professional.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9077"/>
            <a:ext cx="8229600" cy="13622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Excellence in Learning at the University of Missouri, Columbia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6327" r="8531" b="10846"/>
          <a:stretch>
            <a:fillRect/>
          </a:stretch>
        </p:blipFill>
        <p:spPr>
          <a:xfrm rot="16200000">
            <a:off x="5157220" y="1940330"/>
            <a:ext cx="3988582" cy="3070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N0377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>
          <a:xfrm>
            <a:off x="1378857" y="1229885"/>
            <a:ext cx="7765144" cy="427053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IV Insertion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376714" y="5500415"/>
            <a:ext cx="63100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final session was held at University of Missouri in Columbia’s School of Medicine.  We attended various simulation stations, such as learning to insert IVs				… sim blood and all.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N0383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>
          <a:xfrm>
            <a:off x="852714" y="1052286"/>
            <a:ext cx="8614216" cy="47374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</a:t>
            </a:r>
            <a:r>
              <a:rPr lang="en-US" dirty="0" err="1" smtClean="0"/>
              <a:t>Intubate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75857" y="5789773"/>
            <a:ext cx="5910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This is much trickier than it looks … I think I pumped air into the stomach instead of the lungs.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N0387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0610" r="-10610"/>
          <a:stretch>
            <a:fillRect/>
          </a:stretch>
        </p:blipFill>
        <p:spPr>
          <a:xfrm>
            <a:off x="1378857" y="1417638"/>
            <a:ext cx="7307943" cy="40190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Playing Games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39571" y="5436725"/>
            <a:ext cx="64044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We navigated laprascopic instruments and moved monkeys into the barrel.  Teamwork and hand to eye coordination were critical in getting the job done.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Concourse.thmx</Template>
  <TotalTime>524</TotalTime>
  <Words>483</Words>
  <Application>Microsoft Office PowerPoint</Application>
  <PresentationFormat>On-screen Show (4:3)</PresentationFormat>
  <Paragraphs>64</Paragraphs>
  <Slides>16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Concourse</vt:lpstr>
      <vt:lpstr>St Louis Public School District Spirit of excellence  </vt:lpstr>
      <vt:lpstr>Washington University School of Medicine Saturday Scholars Program </vt:lpstr>
      <vt:lpstr>Highlights</vt:lpstr>
      <vt:lpstr>Dr. Will Ross with Metro Students</vt:lpstr>
      <vt:lpstr>Saturday Scholars</vt:lpstr>
      <vt:lpstr>Excellence in Learning at the University of Missouri, Columbia</vt:lpstr>
      <vt:lpstr>Learning IV Insertion</vt:lpstr>
      <vt:lpstr>How To Intubate</vt:lpstr>
      <vt:lpstr>Playing Games</vt:lpstr>
      <vt:lpstr>Meeting “METIman”</vt:lpstr>
      <vt:lpstr>METIman’s Pulse Surprises!</vt:lpstr>
      <vt:lpstr>Shadowing in the MRI Dept</vt:lpstr>
      <vt:lpstr>MRI Demo – Don’t Try This At Home</vt:lpstr>
      <vt:lpstr>Mizzou Recognition</vt:lpstr>
      <vt:lpstr>HPREP Field Trip at the Washington University School of Medicine</vt:lpstr>
      <vt:lpstr>With Sincere Thanks 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Carnivorous Plant Digestion</dc:title>
  <dc:creator>Laura Benckendorf</dc:creator>
  <cp:lastModifiedBy>Julie Linder</cp:lastModifiedBy>
  <cp:revision>16</cp:revision>
  <dcterms:created xsi:type="dcterms:W3CDTF">2011-05-26T19:41:30Z</dcterms:created>
  <dcterms:modified xsi:type="dcterms:W3CDTF">2011-05-26T23:52:06Z</dcterms:modified>
</cp:coreProperties>
</file>